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290" r:id="rId3"/>
    <p:sldId id="287" r:id="rId4"/>
    <p:sldId id="259" r:id="rId5"/>
    <p:sldId id="273" r:id="rId6"/>
    <p:sldId id="268" r:id="rId7"/>
    <p:sldId id="260" r:id="rId8"/>
    <p:sldId id="292" r:id="rId9"/>
    <p:sldId id="293" r:id="rId10"/>
    <p:sldId id="274" r:id="rId11"/>
    <p:sldId id="291" r:id="rId12"/>
    <p:sldId id="294" r:id="rId13"/>
    <p:sldId id="301" r:id="rId14"/>
    <p:sldId id="297" r:id="rId15"/>
    <p:sldId id="296" r:id="rId16"/>
    <p:sldId id="298" r:id="rId17"/>
    <p:sldId id="302" r:id="rId18"/>
    <p:sldId id="299" r:id="rId19"/>
    <p:sldId id="288" r:id="rId20"/>
    <p:sldId id="289" r:id="rId21"/>
    <p:sldId id="303" r:id="rId22"/>
    <p:sldId id="278" r:id="rId23"/>
    <p:sldId id="304" r:id="rId24"/>
    <p:sldId id="305" r:id="rId25"/>
    <p:sldId id="266" r:id="rId26"/>
    <p:sldId id="280" r:id="rId27"/>
    <p:sldId id="306" r:id="rId28"/>
    <p:sldId id="315" r:id="rId29"/>
    <p:sldId id="311" r:id="rId30"/>
    <p:sldId id="316" r:id="rId31"/>
    <p:sldId id="310" r:id="rId32"/>
    <p:sldId id="313" r:id="rId33"/>
    <p:sldId id="308" r:id="rId34"/>
    <p:sldId id="261" r:id="rId35"/>
    <p:sldId id="282" r:id="rId36"/>
    <p:sldId id="262" r:id="rId37"/>
    <p:sldId id="312" r:id="rId38"/>
    <p:sldId id="309" r:id="rId39"/>
    <p:sldId id="279"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54" d="100"/>
          <a:sy n="54" d="100"/>
        </p:scale>
        <p:origin x="-84" y="-12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66A93D85-8718-4DD4-87A9-389B8FF5815B}" type="datetimeFigureOut">
              <a:rPr lang="en-US"/>
              <a:pPr>
                <a:defRPr/>
              </a:pPr>
              <a:t>1/9/2013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F87ECB32-8A48-4FC9-929E-14E49967E8C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D0EE88-77F4-4D2D-BF85-C8A68EA16F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866890-19A8-450B-A86D-3E75D4940C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7C799F-F692-4401-A45B-AC025BAB00B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0420F-077C-4164-AE69-FFA01B3225C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161B8-A735-458C-A264-A7E7C776DF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4C958-F36A-470C-8145-8361DB3911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9A3CA-85F6-4085-903C-32D9069F01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37A44-C78A-4069-AD97-908070BEBD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3640B1-455F-437E-8E38-D76B73885B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B5B7FC-19D0-4218-92A8-0906B3F851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A1A3DA-0217-4B96-8FC0-1D09969B5F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42E1A-E090-440E-A366-84C661E0C4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F3E14-5785-4040-A269-76325C0B22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DF30514-8FAF-4261-A0FC-828398EC77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ancer.gov/Common/PopUps/popDefinition.aspx?term=x-ray%20therapy&amp;version=Patient&amp;language=English" TargetMode="External"/><Relationship Id="rId2" Type="http://schemas.openxmlformats.org/officeDocument/2006/relationships/hyperlink" Target="http://www.cancer.gov/Common/PopUps/popDefinition.aspx?term=radiotherapy&amp;version=Patient&amp;language=English" TargetMode="External"/><Relationship Id="rId1" Type="http://schemas.openxmlformats.org/officeDocument/2006/relationships/slideLayout" Target="../slideLayouts/slideLayout2.xml"/><Relationship Id="rId6" Type="http://schemas.openxmlformats.org/officeDocument/2006/relationships/hyperlink" Target="http://www.cancer.gov/Common/PopUps/popDefinition.aspx?term=organ&amp;version=Patient&amp;language=English" TargetMode="External"/><Relationship Id="rId5" Type="http://schemas.openxmlformats.org/officeDocument/2006/relationships/hyperlink" Target="http://www.cancer.gov/Common/PopUps/popDefinition.aspx?term=genetic&amp;version=Patient&amp;language=English" TargetMode="External"/><Relationship Id="rId4" Type="http://schemas.openxmlformats.org/officeDocument/2006/relationships/hyperlink" Target="http://www.cancer.gov/Common/PopUps/popDefinition.aspx?term=irradiation&amp;version=Patient&amp;language=English"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fusion.gat.com/images/f/fd/D3dtokamak.gi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smtClean="0"/>
              <a:t>Nuclear Chemistry</a:t>
            </a:r>
          </a:p>
        </p:txBody>
      </p:sp>
      <p:sp>
        <p:nvSpPr>
          <p:cNvPr id="7171" name="Rectangle 3"/>
          <p:cNvSpPr>
            <a:spLocks noGrp="1" noChangeArrowheads="1"/>
          </p:cNvSpPr>
          <p:nvPr>
            <p:ph type="subTitle" idx="1"/>
          </p:nvPr>
        </p:nvSpPr>
        <p:spPr>
          <a:xfrm>
            <a:off x="1371600" y="3886200"/>
            <a:ext cx="6400800" cy="838200"/>
          </a:xfrm>
        </p:spPr>
        <p:txBody>
          <a:bodyPr/>
          <a:lstStyle/>
          <a:p>
            <a:pPr eaLnBrk="1" hangingPunct="1"/>
            <a:r>
              <a:rPr lang="en-US" smtClean="0"/>
              <a:t>Chapter 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G17_04-02d"/>
          <p:cNvPicPr>
            <a:picLocks noChangeAspect="1" noChangeArrowheads="1"/>
          </p:cNvPicPr>
          <p:nvPr/>
        </p:nvPicPr>
        <p:blipFill>
          <a:blip r:embed="rId2" cstate="print"/>
          <a:srcRect/>
          <a:stretch>
            <a:fillRect/>
          </a:stretch>
        </p:blipFill>
        <p:spPr bwMode="auto">
          <a:xfrm>
            <a:off x="0" y="1905000"/>
            <a:ext cx="9067800" cy="20399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600200"/>
            <a:ext cx="8229600" cy="3276600"/>
          </a:xfrm>
        </p:spPr>
        <p:txBody>
          <a:bodyPr/>
          <a:lstStyle/>
          <a:p>
            <a:pPr eaLnBrk="1" hangingPunct="1"/>
            <a:r>
              <a:rPr lang="en-US" sz="4800" smtClean="0"/>
              <a:t>Problem  Pu-239 (plutonium 239) loses an alpha particle (He nucleus).  Write the nuclear reaction</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Types of radioactive decay</a:t>
            </a:r>
            <a:br>
              <a:rPr lang="en-US" sz="4000" smtClean="0"/>
            </a:br>
            <a:endParaRPr lang="en-US" sz="4000" smtClean="0"/>
          </a:p>
        </p:txBody>
      </p:sp>
      <p:sp>
        <p:nvSpPr>
          <p:cNvPr id="18435" name="Rectangle 3"/>
          <p:cNvSpPr>
            <a:spLocks noGrp="1" noChangeArrowheads="1"/>
          </p:cNvSpPr>
          <p:nvPr>
            <p:ph type="body" idx="1"/>
          </p:nvPr>
        </p:nvSpPr>
        <p:spPr>
          <a:xfrm>
            <a:off x="457200" y="1600200"/>
            <a:ext cx="3505200" cy="4191000"/>
          </a:xfrm>
        </p:spPr>
        <p:txBody>
          <a:bodyPr/>
          <a:lstStyle/>
          <a:p>
            <a:pPr eaLnBrk="1" hangingPunct="1">
              <a:lnSpc>
                <a:spcPct val="80000"/>
              </a:lnSpc>
            </a:pPr>
            <a:r>
              <a:rPr lang="en-US" sz="3600" smtClean="0"/>
              <a:t>beta emission </a:t>
            </a:r>
          </a:p>
          <a:p>
            <a:pPr lvl="1" eaLnBrk="1" hangingPunct="1">
              <a:lnSpc>
                <a:spcPct val="80000"/>
              </a:lnSpc>
            </a:pPr>
            <a:r>
              <a:rPr lang="en-US" sz="3200" smtClean="0"/>
              <a:t>A neutron splits into a proton and electron which is spit out as a b particle.</a:t>
            </a:r>
          </a:p>
          <a:p>
            <a:pPr eaLnBrk="1" hangingPunct="1">
              <a:lnSpc>
                <a:spcPct val="80000"/>
              </a:lnSpc>
            </a:pPr>
            <a:endParaRPr lang="en-US" sz="2000" smtClean="0"/>
          </a:p>
        </p:txBody>
      </p:sp>
      <p:pic>
        <p:nvPicPr>
          <p:cNvPr id="18436" name="Picture 4" descr="FG17_05"/>
          <p:cNvPicPr>
            <a:picLocks noChangeAspect="1" noChangeArrowheads="1"/>
          </p:cNvPicPr>
          <p:nvPr/>
        </p:nvPicPr>
        <p:blipFill>
          <a:blip r:embed="rId2" cstate="print"/>
          <a:srcRect/>
          <a:stretch>
            <a:fillRect/>
          </a:stretch>
        </p:blipFill>
        <p:spPr bwMode="auto">
          <a:xfrm>
            <a:off x="4089400" y="1143000"/>
            <a:ext cx="5054600" cy="42592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1752600" y="1752600"/>
          <a:ext cx="5486400" cy="1724025"/>
        </p:xfrm>
        <a:graphic>
          <a:graphicData uri="http://schemas.openxmlformats.org/presentationml/2006/ole">
            <p:oleObj spid="_x0000_s1026" name="Equation" r:id="rId3" imgW="748975" imgH="241195" progId="Equation.3">
              <p:embed/>
            </p:oleObj>
          </a:graphicData>
        </a:graphic>
      </p:graphicFrame>
      <p:graphicFrame>
        <p:nvGraphicFramePr>
          <p:cNvPr id="1027" name="Object 6"/>
          <p:cNvGraphicFramePr>
            <a:graphicFrameLocks noChangeAspect="1"/>
          </p:cNvGraphicFramePr>
          <p:nvPr/>
        </p:nvGraphicFramePr>
        <p:xfrm>
          <a:off x="609600" y="3886200"/>
          <a:ext cx="7696200" cy="1687513"/>
        </p:xfrm>
        <a:graphic>
          <a:graphicData uri="http://schemas.openxmlformats.org/presentationml/2006/ole">
            <p:oleObj spid="_x0000_s1027" name="Equation" r:id="rId4" imgW="1079032" imgH="241195" progId="Equation.3">
              <p:embed/>
            </p:oleObj>
          </a:graphicData>
        </a:graphic>
      </p:graphicFrame>
      <p:sp>
        <p:nvSpPr>
          <p:cNvPr id="102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9" name="Rectangle 9"/>
          <p:cNvSpPr>
            <a:spLocks noChangeArrowheads="1"/>
          </p:cNvSpPr>
          <p:nvPr/>
        </p:nvSpPr>
        <p:spPr bwMode="auto">
          <a:xfrm>
            <a:off x="0" y="466725"/>
            <a:ext cx="9144000" cy="0"/>
          </a:xfrm>
          <a:prstGeom prst="rect">
            <a:avLst/>
          </a:prstGeom>
          <a:noFill/>
          <a:ln w="9525">
            <a:noFill/>
            <a:miter lim="800000"/>
            <a:headEnd/>
            <a:tailEnd/>
          </a:ln>
        </p:spPr>
        <p:txBody>
          <a:bodyPr wrap="none" anchor="ctr">
            <a:spAutoFit/>
          </a:bodyPr>
          <a:lstStyle/>
          <a:p>
            <a:endParaRPr lang="en-US"/>
          </a:p>
        </p:txBody>
      </p:sp>
      <p:sp>
        <p:nvSpPr>
          <p:cNvPr id="1030" name="Rectangle 11"/>
          <p:cNvSpPr>
            <a:spLocks noGrp="1" noChangeArrowheads="1"/>
          </p:cNvSpPr>
          <p:nvPr>
            <p:ph type="title"/>
          </p:nvPr>
        </p:nvSpPr>
        <p:spPr/>
        <p:txBody>
          <a:bodyPr/>
          <a:lstStyle/>
          <a:p>
            <a:pPr eaLnBrk="1" hangingPunct="1"/>
            <a:r>
              <a:rPr lang="en-US" smtClean="0">
                <a:latin typeface="Symbol" pitchFamily="18" charset="2"/>
              </a:rPr>
              <a:t>b</a:t>
            </a:r>
            <a:r>
              <a:rPr lang="en-US" smtClean="0"/>
              <a:t> particle emission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Types of radioactive decay</a:t>
            </a:r>
            <a:br>
              <a:rPr lang="en-US" sz="4000" smtClean="0"/>
            </a:br>
            <a:endParaRPr lang="en-US" sz="4000" smtClean="0"/>
          </a:p>
        </p:txBody>
      </p:sp>
      <p:sp>
        <p:nvSpPr>
          <p:cNvPr id="19459" name="Rectangle 3"/>
          <p:cNvSpPr>
            <a:spLocks noGrp="1" noChangeArrowheads="1"/>
          </p:cNvSpPr>
          <p:nvPr>
            <p:ph type="body" idx="1"/>
          </p:nvPr>
        </p:nvSpPr>
        <p:spPr>
          <a:xfrm>
            <a:off x="0" y="1524000"/>
            <a:ext cx="3657600" cy="4525963"/>
          </a:xfrm>
        </p:spPr>
        <p:txBody>
          <a:bodyPr/>
          <a:lstStyle/>
          <a:p>
            <a:pPr eaLnBrk="1" hangingPunct="1">
              <a:lnSpc>
                <a:spcPct val="80000"/>
              </a:lnSpc>
            </a:pPr>
            <a:r>
              <a:rPr lang="en-US" sz="4000" smtClean="0"/>
              <a:t>positron emission </a:t>
            </a:r>
          </a:p>
          <a:p>
            <a:pPr lvl="1" eaLnBrk="1" hangingPunct="1">
              <a:lnSpc>
                <a:spcPct val="80000"/>
              </a:lnSpc>
            </a:pPr>
            <a:r>
              <a:rPr lang="en-US" sz="3600" smtClean="0"/>
              <a:t>A proton kicks out positive charge (a positron, </a:t>
            </a:r>
            <a:r>
              <a:rPr lang="en-US" sz="3600" smtClean="0">
                <a:latin typeface="Symbol" pitchFamily="18" charset="2"/>
              </a:rPr>
              <a:t>b</a:t>
            </a:r>
            <a:r>
              <a:rPr lang="en-US" sz="3600" smtClean="0"/>
              <a:t>+) to become a neutron.</a:t>
            </a:r>
          </a:p>
        </p:txBody>
      </p:sp>
      <p:pic>
        <p:nvPicPr>
          <p:cNvPr id="19460" name="Picture 4" descr="FG17_06"/>
          <p:cNvPicPr>
            <a:picLocks noChangeAspect="1" noChangeArrowheads="1"/>
          </p:cNvPicPr>
          <p:nvPr/>
        </p:nvPicPr>
        <p:blipFill>
          <a:blip r:embed="rId2" cstate="print"/>
          <a:srcRect/>
          <a:stretch>
            <a:fillRect/>
          </a:stretch>
        </p:blipFill>
        <p:spPr bwMode="auto">
          <a:xfrm>
            <a:off x="3886200" y="1216025"/>
            <a:ext cx="5257800" cy="41132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z="4000" smtClean="0"/>
              <a:t>Types of radioactive decay</a:t>
            </a:r>
            <a:br>
              <a:rPr lang="en-US" sz="4000" smtClean="0"/>
            </a:br>
            <a:endParaRPr lang="en-US" sz="4000" smtClean="0"/>
          </a:p>
        </p:txBody>
      </p:sp>
      <p:sp>
        <p:nvSpPr>
          <p:cNvPr id="2053" name="Rectangle 3"/>
          <p:cNvSpPr>
            <a:spLocks noGrp="1" noChangeArrowheads="1"/>
          </p:cNvSpPr>
          <p:nvPr>
            <p:ph type="body" idx="1"/>
          </p:nvPr>
        </p:nvSpPr>
        <p:spPr>
          <a:xfrm>
            <a:off x="381000" y="1066800"/>
            <a:ext cx="8229600" cy="5257800"/>
          </a:xfrm>
        </p:spPr>
        <p:txBody>
          <a:bodyPr/>
          <a:lstStyle/>
          <a:p>
            <a:pPr eaLnBrk="1" hangingPunct="1">
              <a:lnSpc>
                <a:spcPct val="80000"/>
              </a:lnSpc>
            </a:pPr>
            <a:r>
              <a:rPr lang="en-US" sz="3600" smtClean="0"/>
              <a:t>electron capture (EC)</a:t>
            </a:r>
          </a:p>
          <a:p>
            <a:pPr lvl="1" eaLnBrk="1" hangingPunct="1">
              <a:lnSpc>
                <a:spcPct val="80000"/>
              </a:lnSpc>
            </a:pPr>
            <a:r>
              <a:rPr lang="en-US" sz="3600" smtClean="0"/>
              <a:t>an electron (from inner shell) is sucked into the nucleus to combine with a proton – produces a neutron.</a:t>
            </a:r>
          </a:p>
          <a:p>
            <a:pPr eaLnBrk="1" hangingPunct="1">
              <a:lnSpc>
                <a:spcPct val="80000"/>
              </a:lnSpc>
            </a:pPr>
            <a:endParaRPr lang="en-US" sz="3600" smtClean="0"/>
          </a:p>
          <a:p>
            <a:pPr eaLnBrk="1" hangingPunct="1">
              <a:lnSpc>
                <a:spcPct val="80000"/>
              </a:lnSpc>
            </a:pPr>
            <a:endParaRPr lang="en-US" sz="3600" smtClean="0"/>
          </a:p>
          <a:p>
            <a:pPr eaLnBrk="1" hangingPunct="1">
              <a:lnSpc>
                <a:spcPct val="80000"/>
              </a:lnSpc>
            </a:pPr>
            <a:r>
              <a:rPr lang="en-US" sz="3600" smtClean="0"/>
              <a:t>gamma emission </a:t>
            </a:r>
          </a:p>
          <a:p>
            <a:pPr lvl="1" eaLnBrk="1" hangingPunct="1">
              <a:lnSpc>
                <a:spcPct val="80000"/>
              </a:lnSpc>
            </a:pPr>
            <a:r>
              <a:rPr lang="en-US" sz="3600" smtClean="0"/>
              <a:t>emission of energy (photon) from an unstable nucleus.</a:t>
            </a:r>
          </a:p>
          <a:p>
            <a:pPr eaLnBrk="1" hangingPunct="1">
              <a:lnSpc>
                <a:spcPct val="80000"/>
              </a:lnSpc>
            </a:pPr>
            <a:endParaRPr lang="en-US" sz="2800" smtClean="0"/>
          </a:p>
        </p:txBody>
      </p:sp>
      <p:sp>
        <p:nvSpPr>
          <p:cNvPr id="20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3048000" y="2971800"/>
          <a:ext cx="2667000" cy="825500"/>
        </p:xfrm>
        <a:graphic>
          <a:graphicData uri="http://schemas.openxmlformats.org/presentationml/2006/ole">
            <p:oleObj spid="_x0000_s2050" name="Equation" r:id="rId3" imgW="774364" imgH="241195" progId="Equation.3">
              <p:embed/>
            </p:oleObj>
          </a:graphicData>
        </a:graphic>
      </p:graphicFrame>
      <p:sp>
        <p:nvSpPr>
          <p:cNvPr id="2055" name="Rectangle 7"/>
          <p:cNvSpPr>
            <a:spLocks noChangeArrowheads="1"/>
          </p:cNvSpPr>
          <p:nvPr/>
        </p:nvSpPr>
        <p:spPr bwMode="auto">
          <a:xfrm>
            <a:off x="0" y="3090863"/>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1" name="Object 6"/>
          <p:cNvGraphicFramePr>
            <a:graphicFrameLocks noChangeAspect="1"/>
          </p:cNvGraphicFramePr>
          <p:nvPr/>
        </p:nvGraphicFramePr>
        <p:xfrm>
          <a:off x="2514600" y="5638800"/>
          <a:ext cx="3733800" cy="1128713"/>
        </p:xfrm>
        <a:graphic>
          <a:graphicData uri="http://schemas.openxmlformats.org/presentationml/2006/ole">
            <p:oleObj spid="_x0000_s2051" name="Equation" r:id="rId4" imgW="1117115" imgH="342751"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t>Can we predict types of radioactive decay that will occur?</a:t>
            </a:r>
          </a:p>
        </p:txBody>
      </p:sp>
      <p:sp>
        <p:nvSpPr>
          <p:cNvPr id="20483"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800" smtClean="0"/>
              <a:t>Nuclear particles are held together by a strong attractive force</a:t>
            </a:r>
          </a:p>
          <a:p>
            <a:pPr eaLnBrk="1" hangingPunct="1">
              <a:lnSpc>
                <a:spcPct val="80000"/>
              </a:lnSpc>
            </a:pPr>
            <a:endParaRPr lang="en-US" sz="2800" smtClean="0"/>
          </a:p>
          <a:p>
            <a:pPr eaLnBrk="1" hangingPunct="1">
              <a:lnSpc>
                <a:spcPct val="80000"/>
              </a:lnSpc>
            </a:pPr>
            <a:r>
              <a:rPr lang="en-US" sz="2800" smtClean="0"/>
              <a:t>Like electrons, protons are arranged in shells </a:t>
            </a:r>
            <a:br>
              <a:rPr lang="en-US" sz="2800" smtClean="0"/>
            </a:br>
            <a:endParaRPr lang="en-US" sz="2800" smtClean="0"/>
          </a:p>
          <a:p>
            <a:pPr eaLnBrk="1" hangingPunct="1">
              <a:lnSpc>
                <a:spcPct val="80000"/>
              </a:lnSpc>
            </a:pPr>
            <a:r>
              <a:rPr lang="en-US" sz="2800" smtClean="0"/>
              <a:t>Even numbers of protons and neutrons are most stable.</a:t>
            </a:r>
          </a:p>
          <a:p>
            <a:pPr eaLnBrk="1" hangingPunct="1">
              <a:lnSpc>
                <a:spcPct val="80000"/>
              </a:lnSpc>
            </a:pPr>
            <a:r>
              <a:rPr lang="en-US" sz="2800" smtClean="0"/>
              <a:t/>
            </a:r>
            <a:br>
              <a:rPr lang="en-US" sz="2800" smtClean="0"/>
            </a:br>
            <a:r>
              <a:rPr lang="en-US" sz="2800" smtClean="0"/>
              <a:t>An approximately 1-1 neutron to proton ration is generally most stable</a:t>
            </a:r>
          </a:p>
          <a:p>
            <a:pPr eaLnBrk="1" hangingPunct="1">
              <a:lnSpc>
                <a:spcPct val="80000"/>
              </a:lnSpc>
            </a:pPr>
            <a:endParaRPr lang="en-US" sz="2800" smtClean="0"/>
          </a:p>
          <a:p>
            <a:pPr eaLnBrk="1" hangingPunct="1">
              <a:lnSpc>
                <a:spcPct val="80000"/>
              </a:lnSpc>
            </a:pPr>
            <a:r>
              <a:rPr lang="en-US" sz="2800" smtClean="0"/>
              <a:t>Atomic number &gt; 83 is never stable.</a:t>
            </a:r>
            <a:endParaRPr lang="en-US" sz="1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04" name="Group 104"/>
          <p:cNvGraphicFramePr>
            <a:graphicFrameLocks noGrp="1"/>
          </p:cNvGraphicFramePr>
          <p:nvPr>
            <p:ph idx="1"/>
          </p:nvPr>
        </p:nvGraphicFramePr>
        <p:xfrm>
          <a:off x="457200" y="1600200"/>
          <a:ext cx="8229600" cy="4071939"/>
        </p:xfrm>
        <a:graphic>
          <a:graphicData uri="http://schemas.openxmlformats.org/drawingml/2006/table">
            <a:tbl>
              <a:tblPr/>
              <a:tblGrid>
                <a:gridCol w="2157413"/>
                <a:gridCol w="2643187"/>
                <a:gridCol w="3429000"/>
              </a:tblGrid>
              <a:tr h="1447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 protons</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 neutrons</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 stable isotopes</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even</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even</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157</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even</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odd</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52</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odd</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even</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50</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odd</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odd</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Times New Roman" pitchFamily="18" charset="0"/>
                        </a:rPr>
                        <a:t>5</a:t>
                      </a:r>
                      <a:endParaRPr kumimoji="0" lang="en-US"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img013"/>
          <p:cNvPicPr>
            <a:picLocks noChangeAspect="1" noChangeArrowheads="1"/>
          </p:cNvPicPr>
          <p:nvPr/>
        </p:nvPicPr>
        <p:blipFill>
          <a:blip r:embed="rId2" cstate="print"/>
          <a:srcRect/>
          <a:stretch>
            <a:fillRect/>
          </a:stretch>
        </p:blipFill>
        <p:spPr bwMode="auto">
          <a:xfrm>
            <a:off x="0" y="0"/>
            <a:ext cx="9144000" cy="6843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u="sng" smtClean="0"/>
              <a:t>Nuclear Bombardment Reactions</a:t>
            </a:r>
          </a:p>
        </p:txBody>
      </p:sp>
      <p:sp>
        <p:nvSpPr>
          <p:cNvPr id="23555" name="Rectangle 3"/>
          <p:cNvSpPr>
            <a:spLocks noGrp="1" noChangeArrowheads="1"/>
          </p:cNvSpPr>
          <p:nvPr>
            <p:ph type="body" idx="1"/>
          </p:nvPr>
        </p:nvSpPr>
        <p:spPr>
          <a:xfrm>
            <a:off x="457200" y="1828800"/>
            <a:ext cx="8229600" cy="3581400"/>
          </a:xfrm>
        </p:spPr>
        <p:txBody>
          <a:bodyPr/>
          <a:lstStyle/>
          <a:p>
            <a:pPr eaLnBrk="1" hangingPunct="1">
              <a:lnSpc>
                <a:spcPct val="80000"/>
              </a:lnSpc>
            </a:pPr>
            <a:r>
              <a:rPr lang="en-US" sz="3600" smtClean="0"/>
              <a:t>Transmutation – changing one element to another by shooting a nuclear particle at its nucleus.</a:t>
            </a:r>
          </a:p>
          <a:p>
            <a:pPr eaLnBrk="1" hangingPunct="1">
              <a:lnSpc>
                <a:spcPct val="80000"/>
              </a:lnSpc>
            </a:pPr>
            <a:endParaRPr lang="en-US" sz="3600" smtClean="0"/>
          </a:p>
          <a:p>
            <a:pPr eaLnBrk="1" hangingPunct="1">
              <a:lnSpc>
                <a:spcPct val="80000"/>
              </a:lnSpc>
            </a:pPr>
            <a:r>
              <a:rPr lang="en-US" sz="3600" smtClean="0"/>
              <a:t>All transuranium elements (more than 92 protons) were created synthetically in particle accelerators.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u="sng" smtClean="0"/>
              <a:t>Radioactive Decay</a:t>
            </a:r>
          </a:p>
        </p:txBody>
      </p:sp>
      <p:sp>
        <p:nvSpPr>
          <p:cNvPr id="9219" name="Rectangle 3"/>
          <p:cNvSpPr>
            <a:spLocks noGrp="1" noChangeArrowheads="1"/>
          </p:cNvSpPr>
          <p:nvPr>
            <p:ph type="body" idx="1"/>
          </p:nvPr>
        </p:nvSpPr>
        <p:spPr>
          <a:xfrm>
            <a:off x="457200" y="1600200"/>
            <a:ext cx="8229600" cy="2133600"/>
          </a:xfrm>
        </p:spPr>
        <p:txBody>
          <a:bodyPr/>
          <a:lstStyle/>
          <a:p>
            <a:pPr eaLnBrk="1" hangingPunct="1"/>
            <a:r>
              <a:rPr lang="en-US" smtClean="0"/>
              <a:t>Discovered by Antoine Henri Becquerel in 1896</a:t>
            </a:r>
          </a:p>
          <a:p>
            <a:pPr lvl="1" eaLnBrk="1" hangingPunct="1"/>
            <a:r>
              <a:rPr lang="en-US" smtClean="0"/>
              <a:t>He saw that photographic plates developed bright spots when exposed to uranium metals</a:t>
            </a:r>
          </a:p>
        </p:txBody>
      </p:sp>
      <p:pic>
        <p:nvPicPr>
          <p:cNvPr id="9220" name="Picture 4" descr="FG17_01"/>
          <p:cNvPicPr>
            <a:picLocks noChangeAspect="1" noChangeArrowheads="1"/>
          </p:cNvPicPr>
          <p:nvPr/>
        </p:nvPicPr>
        <p:blipFill>
          <a:blip r:embed="rId2" cstate="print"/>
          <a:srcRect/>
          <a:stretch>
            <a:fillRect/>
          </a:stretch>
        </p:blipFill>
        <p:spPr bwMode="auto">
          <a:xfrm>
            <a:off x="5334000" y="4038600"/>
            <a:ext cx="3124200" cy="2470150"/>
          </a:xfrm>
          <a:prstGeom prst="rect">
            <a:avLst/>
          </a:prstGeom>
          <a:noFill/>
          <a:ln w="9525">
            <a:noFill/>
            <a:miter lim="800000"/>
            <a:headEnd/>
            <a:tailEnd/>
          </a:ln>
        </p:spPr>
      </p:pic>
      <p:pic>
        <p:nvPicPr>
          <p:cNvPr id="9221" name="Picture 5" descr="FG17_03"/>
          <p:cNvPicPr>
            <a:picLocks noChangeAspect="1" noChangeArrowheads="1"/>
          </p:cNvPicPr>
          <p:nvPr/>
        </p:nvPicPr>
        <p:blipFill>
          <a:blip r:embed="rId3" cstate="print"/>
          <a:srcRect/>
          <a:stretch>
            <a:fillRect/>
          </a:stretch>
        </p:blipFill>
        <p:spPr bwMode="auto">
          <a:xfrm>
            <a:off x="228600" y="3733800"/>
            <a:ext cx="4140200" cy="26701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Transmutation Reaction</a:t>
            </a:r>
          </a:p>
        </p:txBody>
      </p:sp>
      <p:graphicFrame>
        <p:nvGraphicFramePr>
          <p:cNvPr id="3074" name="Object 4"/>
          <p:cNvGraphicFramePr>
            <a:graphicFrameLocks noChangeAspect="1"/>
          </p:cNvGraphicFramePr>
          <p:nvPr/>
        </p:nvGraphicFramePr>
        <p:xfrm>
          <a:off x="1600200" y="1608138"/>
          <a:ext cx="5791200" cy="5249862"/>
        </p:xfrm>
        <a:graphic>
          <a:graphicData uri="http://schemas.openxmlformats.org/presentationml/2006/ole">
            <p:oleObj spid="_x0000_s3074" name="Equation" r:id="rId3" imgW="1333500" imgH="1206500" progId="Equation.3">
              <p:embed/>
            </p:oleObj>
          </a:graphicData>
        </a:graphic>
      </p:graphicFrame>
      <p:sp>
        <p:nvSpPr>
          <p:cNvPr id="30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7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Energy of Nuclear Reactions</a:t>
            </a:r>
          </a:p>
        </p:txBody>
      </p:sp>
      <p:sp>
        <p:nvSpPr>
          <p:cNvPr id="41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4"/>
          <p:cNvGraphicFramePr>
            <a:graphicFrameLocks noChangeAspect="1"/>
          </p:cNvGraphicFramePr>
          <p:nvPr/>
        </p:nvGraphicFramePr>
        <p:xfrm>
          <a:off x="457200" y="1752600"/>
          <a:ext cx="8229600" cy="1862138"/>
        </p:xfrm>
        <a:graphic>
          <a:graphicData uri="http://schemas.openxmlformats.org/presentationml/2006/ole">
            <p:oleObj spid="_x0000_s4098" name="Equation" r:id="rId3" imgW="1688367" imgH="380835" progId="Equation.3">
              <p:embed/>
            </p:oleObj>
          </a:graphicData>
        </a:graphic>
      </p:graphicFrame>
      <p:sp>
        <p:nvSpPr>
          <p:cNvPr id="4101" name="Text Box 6"/>
          <p:cNvSpPr txBox="1">
            <a:spLocks noChangeArrowheads="1"/>
          </p:cNvSpPr>
          <p:nvPr/>
        </p:nvSpPr>
        <p:spPr bwMode="auto">
          <a:xfrm>
            <a:off x="914400" y="4343400"/>
            <a:ext cx="7543800" cy="1066800"/>
          </a:xfrm>
          <a:prstGeom prst="rect">
            <a:avLst/>
          </a:prstGeom>
          <a:noFill/>
          <a:ln w="9525">
            <a:noFill/>
            <a:miter lim="800000"/>
            <a:headEnd/>
            <a:tailEnd/>
          </a:ln>
        </p:spPr>
        <p:txBody>
          <a:bodyPr>
            <a:spAutoFit/>
          </a:bodyPr>
          <a:lstStyle/>
          <a:p>
            <a:pPr algn="ctr"/>
            <a:r>
              <a:rPr lang="en-US" sz="3200"/>
              <a:t>6.1512+ 1.00782 ≠ 3.01603 + 4.00260</a:t>
            </a:r>
          </a:p>
          <a:p>
            <a:pPr algn="ctr"/>
            <a:r>
              <a:rPr lang="en-US" sz="3200"/>
              <a:t>7.02294      ≠      7.01863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G17_07"/>
          <p:cNvPicPr>
            <a:picLocks noChangeAspect="1" noChangeArrowheads="1"/>
          </p:cNvPicPr>
          <p:nvPr/>
        </p:nvPicPr>
        <p:blipFill>
          <a:blip r:embed="rId2" cstate="print"/>
          <a:srcRect/>
          <a:stretch>
            <a:fillRect/>
          </a:stretch>
        </p:blipFill>
        <p:spPr bwMode="auto">
          <a:xfrm>
            <a:off x="457200" y="106363"/>
            <a:ext cx="8686800" cy="67516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533400" y="533400"/>
            <a:ext cx="8229600" cy="5867400"/>
          </a:xfrm>
        </p:spPr>
        <p:txBody>
          <a:bodyPr/>
          <a:lstStyle/>
          <a:p>
            <a:pPr eaLnBrk="1" hangingPunct="1"/>
            <a:r>
              <a:rPr lang="en-US" smtClean="0"/>
              <a:t>If a radioactive isotope has a ½ life of 20 minutes, what percent of the sample will remain after 1  hour?</a:t>
            </a:r>
          </a:p>
          <a:p>
            <a:pPr eaLnBrk="1" hangingPunct="1"/>
            <a:endParaRPr lang="en-US" smtClean="0"/>
          </a:p>
          <a:p>
            <a:pPr eaLnBrk="1" hangingPunct="1"/>
            <a:r>
              <a:rPr lang="en-US" smtClean="0"/>
              <a:t>If 75% of a sample decays after 6 hours, what is its half life?</a:t>
            </a:r>
          </a:p>
          <a:p>
            <a:pPr eaLnBrk="1" hangingPunct="1"/>
            <a:endParaRPr lang="en-US" smtClean="0"/>
          </a:p>
          <a:p>
            <a:pPr eaLnBrk="1" hangingPunct="1"/>
            <a:r>
              <a:rPr lang="en-US" smtClean="0"/>
              <a:t>If a radioisotope has a half-life of 2 weeks, how long will it take for 99% of the sample to decay?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mtClean="0"/>
              <a:t>Applications – Carbon Dating</a:t>
            </a:r>
          </a:p>
        </p:txBody>
      </p:sp>
      <p:sp>
        <p:nvSpPr>
          <p:cNvPr id="5125" name="Rectangle 3"/>
          <p:cNvSpPr>
            <a:spLocks noGrp="1" noChangeArrowheads="1"/>
          </p:cNvSpPr>
          <p:nvPr>
            <p:ph type="body" idx="1"/>
          </p:nvPr>
        </p:nvSpPr>
        <p:spPr>
          <a:xfrm>
            <a:off x="533400" y="1524000"/>
            <a:ext cx="8229600" cy="4525963"/>
          </a:xfrm>
        </p:spPr>
        <p:txBody>
          <a:bodyPr/>
          <a:lstStyle/>
          <a:p>
            <a:pPr eaLnBrk="1" hangingPunct="1"/>
            <a:r>
              <a:rPr lang="en-US" dirty="0" smtClean="0"/>
              <a:t>nitrogen in the atmosphere is bombarded by neutrons to form </a:t>
            </a:r>
            <a:r>
              <a:rPr lang="en-US" baseline="30000" dirty="0" smtClean="0"/>
              <a:t>14</a:t>
            </a:r>
            <a:r>
              <a:rPr lang="en-US" dirty="0" smtClean="0"/>
              <a:t>C</a:t>
            </a:r>
          </a:p>
          <a:p>
            <a:pPr eaLnBrk="1" hangingPunct="1"/>
            <a:endParaRPr lang="en-US" dirty="0" smtClean="0"/>
          </a:p>
          <a:p>
            <a:pPr eaLnBrk="1" hangingPunct="1"/>
            <a:endParaRPr lang="en-US" dirty="0" smtClean="0"/>
          </a:p>
          <a:p>
            <a:pPr eaLnBrk="1" hangingPunct="1"/>
            <a:r>
              <a:rPr lang="en-US" dirty="0" smtClean="0"/>
              <a:t>This carbon is integrated into CO</a:t>
            </a:r>
            <a:r>
              <a:rPr lang="en-US" baseline="-25000" dirty="0" smtClean="0"/>
              <a:t>2</a:t>
            </a:r>
            <a:r>
              <a:rPr lang="en-US" dirty="0" smtClean="0"/>
              <a:t> which then enters the food chain</a:t>
            </a:r>
          </a:p>
        </p:txBody>
      </p:sp>
      <p:sp>
        <p:nvSpPr>
          <p:cNvPr id="512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2209800" y="2743200"/>
          <a:ext cx="4343400" cy="904875"/>
        </p:xfrm>
        <a:graphic>
          <a:graphicData uri="http://schemas.openxmlformats.org/presentationml/2006/ole">
            <p:oleObj spid="_x0000_s5122" name="Equation" r:id="rId3" imgW="1143000" imgH="241300" progId="Equation.3">
              <p:embed/>
            </p:oleObj>
          </a:graphicData>
        </a:graphic>
      </p:graphicFrame>
      <p:sp>
        <p:nvSpPr>
          <p:cNvPr id="5127" name="Rectangle 7"/>
          <p:cNvSpPr>
            <a:spLocks noChangeArrowheads="1"/>
          </p:cNvSpPr>
          <p:nvPr/>
        </p:nvSpPr>
        <p:spPr bwMode="auto">
          <a:xfrm>
            <a:off x="0" y="3252788"/>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6"/>
          <p:cNvGraphicFramePr>
            <a:graphicFrameLocks noChangeAspect="1"/>
          </p:cNvGraphicFramePr>
          <p:nvPr/>
        </p:nvGraphicFramePr>
        <p:xfrm>
          <a:off x="1600200" y="5105400"/>
          <a:ext cx="6434138" cy="747713"/>
        </p:xfrm>
        <a:graphic>
          <a:graphicData uri="http://schemas.openxmlformats.org/presentationml/2006/ole">
            <p:oleObj spid="_x0000_s5123" name="Equation" r:id="rId4" imgW="2070000" imgH="2412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g18_05"/>
          <p:cNvPicPr>
            <a:picLocks noChangeAspect="1" noChangeArrowheads="1"/>
          </p:cNvPicPr>
          <p:nvPr/>
        </p:nvPicPr>
        <p:blipFill>
          <a:blip r:embed="rId2" cstate="print"/>
          <a:srcRect/>
          <a:stretch>
            <a:fillRect/>
          </a:stretch>
        </p:blipFill>
        <p:spPr bwMode="auto">
          <a:xfrm>
            <a:off x="152400" y="1868488"/>
            <a:ext cx="8743950" cy="4989512"/>
          </a:xfrm>
          <a:prstGeom prst="rect">
            <a:avLst/>
          </a:prstGeom>
          <a:noFill/>
          <a:ln w="9525">
            <a:noFill/>
            <a:miter lim="800000"/>
            <a:headEnd/>
            <a:tailEnd/>
          </a:ln>
        </p:spPr>
      </p:pic>
      <p:sp>
        <p:nvSpPr>
          <p:cNvPr id="31747" name="Rectangle 3"/>
          <p:cNvSpPr>
            <a:spLocks noGrp="1" noChangeArrowheads="1"/>
          </p:cNvSpPr>
          <p:nvPr>
            <p:ph type="title"/>
          </p:nvPr>
        </p:nvSpPr>
        <p:spPr/>
        <p:txBody>
          <a:bodyPr/>
          <a:lstStyle/>
          <a:p>
            <a:pPr eaLnBrk="1" hangingPunct="1"/>
            <a:r>
              <a:rPr lang="en-US" smtClean="0"/>
              <a:t>Applications – Carbon Dating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FG17_08"/>
          <p:cNvPicPr>
            <a:picLocks noChangeAspect="1" noChangeArrowheads="1"/>
          </p:cNvPicPr>
          <p:nvPr/>
        </p:nvPicPr>
        <p:blipFill>
          <a:blip r:embed="rId2" cstate="print"/>
          <a:srcRect/>
          <a:stretch>
            <a:fillRect/>
          </a:stretch>
        </p:blipFill>
        <p:spPr bwMode="auto">
          <a:xfrm>
            <a:off x="0" y="152400"/>
            <a:ext cx="8940800" cy="6705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t>Applications – Chemical Analysis</a:t>
            </a:r>
          </a:p>
        </p:txBody>
      </p:sp>
      <p:sp>
        <p:nvSpPr>
          <p:cNvPr id="32771" name="Rectangle 3"/>
          <p:cNvSpPr>
            <a:spLocks noGrp="1" noChangeArrowheads="1"/>
          </p:cNvSpPr>
          <p:nvPr>
            <p:ph type="body" idx="1"/>
          </p:nvPr>
        </p:nvSpPr>
        <p:spPr>
          <a:xfrm>
            <a:off x="457200" y="1600200"/>
            <a:ext cx="8229600" cy="4953000"/>
          </a:xfrm>
        </p:spPr>
        <p:txBody>
          <a:bodyPr/>
          <a:lstStyle/>
          <a:p>
            <a:pPr marL="609600" indent="-609600" eaLnBrk="1" hangingPunct="1">
              <a:lnSpc>
                <a:spcPct val="90000"/>
              </a:lnSpc>
            </a:pPr>
            <a:r>
              <a:rPr lang="en-US" smtClean="0"/>
              <a:t>Radioactive tracer – used to follow fate of a chemical using radio labeling</a:t>
            </a:r>
          </a:p>
          <a:p>
            <a:pPr marL="990600" lvl="1" indent="-533400" eaLnBrk="1" hangingPunct="1">
              <a:lnSpc>
                <a:spcPct val="90000"/>
              </a:lnSpc>
            </a:pPr>
            <a:endParaRPr lang="en-US" smtClean="0"/>
          </a:p>
          <a:p>
            <a:pPr marL="609600" indent="-609600" eaLnBrk="1" hangingPunct="1">
              <a:lnSpc>
                <a:spcPct val="90000"/>
              </a:lnSpc>
            </a:pPr>
            <a:r>
              <a:rPr lang="en-US" smtClean="0"/>
              <a:t>Isotopic dilution – used to determine quantity of a substance when you can’t measure it conveniently</a:t>
            </a:r>
          </a:p>
          <a:p>
            <a:pPr marL="609600" indent="-609600" eaLnBrk="1" hangingPunct="1">
              <a:lnSpc>
                <a:spcPct val="90000"/>
              </a:lnSpc>
            </a:pPr>
            <a:endParaRPr lang="en-US" smtClean="0"/>
          </a:p>
          <a:p>
            <a:pPr marL="609600" indent="-609600" eaLnBrk="1" hangingPunct="1">
              <a:lnSpc>
                <a:spcPct val="90000"/>
              </a:lnSpc>
            </a:pPr>
            <a:r>
              <a:rPr lang="en-US" smtClean="0"/>
              <a:t>Neutron Activation Analysis – used to determine concentration of trace elements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Applications - Medicine</a:t>
            </a:r>
            <a:endParaRPr lang="en-US" dirty="0" smtClean="0"/>
          </a:p>
        </p:txBody>
      </p:sp>
      <p:sp>
        <p:nvSpPr>
          <p:cNvPr id="33795" name="Rectangle 3"/>
          <p:cNvSpPr>
            <a:spLocks noGrp="1" noChangeArrowheads="1"/>
          </p:cNvSpPr>
          <p:nvPr>
            <p:ph type="body" idx="1"/>
          </p:nvPr>
        </p:nvSpPr>
        <p:spPr/>
        <p:txBody>
          <a:bodyPr/>
          <a:lstStyle/>
          <a:p>
            <a:pPr marL="609600" indent="-609600" eaLnBrk="1" hangingPunct="1">
              <a:lnSpc>
                <a:spcPct val="90000"/>
              </a:lnSpc>
            </a:pPr>
            <a:r>
              <a:rPr lang="en-US" sz="2800" dirty="0" smtClean="0"/>
              <a:t>Medicine  </a:t>
            </a:r>
          </a:p>
          <a:p>
            <a:pPr marL="990600" lvl="1" indent="-533400" eaLnBrk="1" hangingPunct="1">
              <a:lnSpc>
                <a:spcPct val="90000"/>
              </a:lnSpc>
            </a:pPr>
            <a:r>
              <a:rPr lang="en-US" sz="2400" dirty="0" smtClean="0"/>
              <a:t>Diagnostic tracers</a:t>
            </a:r>
          </a:p>
          <a:p>
            <a:pPr marL="1390650" lvl="2" indent="-533400" eaLnBrk="1" hangingPunct="1">
              <a:lnSpc>
                <a:spcPct val="90000"/>
              </a:lnSpc>
            </a:pPr>
            <a:r>
              <a:rPr lang="en-US" sz="2000" dirty="0" smtClean="0"/>
              <a:t>PET – Positron Emission Tomography</a:t>
            </a:r>
          </a:p>
          <a:p>
            <a:pPr marL="1390650" lvl="2" indent="-533400" eaLnBrk="1" hangingPunct="1">
              <a:lnSpc>
                <a:spcPct val="90000"/>
              </a:lnSpc>
            </a:pPr>
            <a:r>
              <a:rPr lang="en-US" sz="2000" dirty="0" smtClean="0"/>
              <a:t>Patient fed radio-labeled glucose and it goes to where there is lots of metabolic activity.  This often indicates a region of tumor activity.</a:t>
            </a:r>
          </a:p>
          <a:p>
            <a:pPr marL="990600" lvl="1" indent="-533400" eaLnBrk="1" hangingPunct="1">
              <a:lnSpc>
                <a:spcPct val="90000"/>
              </a:lnSpc>
            </a:pPr>
            <a:r>
              <a:rPr lang="en-US" sz="2400" dirty="0" smtClean="0"/>
              <a:t>Radiotherapy </a:t>
            </a:r>
            <a:endParaRPr lang="en-US" sz="2400" dirty="0" smtClean="0"/>
          </a:p>
          <a:p>
            <a:pPr marL="990600" lvl="1" indent="-533400" eaLnBrk="1" hangingPunct="1">
              <a:lnSpc>
                <a:spcPct val="90000"/>
              </a:lnSpc>
            </a:pPr>
            <a:r>
              <a:rPr lang="en-US" sz="2400" dirty="0" smtClean="0"/>
              <a:t>Power pacemakers</a:t>
            </a:r>
          </a:p>
          <a:p>
            <a:pPr marL="609600" indent="-609600" eaLnBrk="1" hangingPunct="1">
              <a:lnSpc>
                <a:spcPct val="90000"/>
              </a:lnSpc>
            </a:pPr>
            <a:endParaRPr lang="en-US" sz="2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6370638"/>
            <a:ext cx="8229600" cy="487362"/>
          </a:xfrm>
        </p:spPr>
        <p:txBody>
          <a:bodyPr/>
          <a:lstStyle/>
          <a:p>
            <a:r>
              <a:rPr lang="en-US" sz="1600" smtClean="0"/>
              <a:t>http://www.orau.org/PTP/collection/Miscellaneous/pacemaker.htm</a:t>
            </a:r>
          </a:p>
        </p:txBody>
      </p:sp>
      <p:sp>
        <p:nvSpPr>
          <p:cNvPr id="36867" name="Content Placeholder 2"/>
          <p:cNvSpPr>
            <a:spLocks noGrp="1"/>
          </p:cNvSpPr>
          <p:nvPr>
            <p:ph idx="1"/>
          </p:nvPr>
        </p:nvSpPr>
        <p:spPr>
          <a:xfrm>
            <a:off x="381000" y="304800"/>
            <a:ext cx="8229600" cy="5410200"/>
          </a:xfrm>
        </p:spPr>
        <p:txBody>
          <a:bodyPr/>
          <a:lstStyle/>
          <a:p>
            <a:r>
              <a:rPr lang="en-US" b="1" smtClean="0"/>
              <a:t>Nuclear-Powered Cardiac Pacemakers</a:t>
            </a:r>
          </a:p>
          <a:p>
            <a:endParaRPr lang="en-US" b="1" smtClean="0"/>
          </a:p>
          <a:p>
            <a:r>
              <a:rPr lang="en-US" sz="2000" smtClean="0"/>
              <a:t>Pacemakers are used to stimulate a regular heartbeat when the body's natural electrical pacing system is irregular or not transmitting properly.  Over the years, various power sources have been used for pacemakers, including thermoelectric batteries containing 2 to 4 curies of plutonium-238 (88 year half-life).  As the term "thermoelectric" implies, the heat from the decaying plutonium is used to generate the electricity that stimulates the heart. At present (2003), there are between 50 and 100 people in the US who have nuclear powered pacemakers. When one of these  individuals dies, the pacemaker is supposed to be removed and shipped to Los Alamos where the plutonium will be recovered.</a:t>
            </a:r>
          </a:p>
          <a:p>
            <a:endParaRPr lang="en-US" sz="2000" smtClean="0"/>
          </a:p>
          <a:p>
            <a:r>
              <a:rPr lang="en-US" sz="2000" smtClean="0"/>
              <a:t>Nuclear powered pacemakers were discontinued in the 1970s.</a:t>
            </a:r>
          </a:p>
          <a:p>
            <a:endParaRPr lang="en-U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Types of nuclear reactions</a:t>
            </a:r>
          </a:p>
        </p:txBody>
      </p:sp>
      <p:sp>
        <p:nvSpPr>
          <p:cNvPr id="10243" name="Rectangle 3"/>
          <p:cNvSpPr>
            <a:spLocks noGrp="1" noChangeArrowheads="1"/>
          </p:cNvSpPr>
          <p:nvPr>
            <p:ph type="body" idx="1"/>
          </p:nvPr>
        </p:nvSpPr>
        <p:spPr>
          <a:xfrm>
            <a:off x="457200" y="1600200"/>
            <a:ext cx="8229600" cy="3733800"/>
          </a:xfrm>
        </p:spPr>
        <p:txBody>
          <a:bodyPr/>
          <a:lstStyle/>
          <a:p>
            <a:pPr eaLnBrk="1" hangingPunct="1"/>
            <a:r>
              <a:rPr lang="en-US" dirty="0" smtClean="0"/>
              <a:t>Radioactive Decay – nucleus decays spontaneously giving off an energetic particle</a:t>
            </a:r>
          </a:p>
          <a:p>
            <a:pPr eaLnBrk="1" hangingPunct="1"/>
            <a:endParaRPr lang="en-US" dirty="0" smtClean="0"/>
          </a:p>
          <a:p>
            <a:pPr eaLnBrk="1" hangingPunct="1"/>
            <a:r>
              <a:rPr lang="en-US" dirty="0" smtClean="0"/>
              <a:t>Nuclear Bombardment – shoot a high energy particle at the nucleus of another atom and watch what happens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sz="1100" b="1" dirty="0" smtClean="0"/>
              <a:t>What Is PET</a:t>
            </a:r>
          </a:p>
          <a:p>
            <a:r>
              <a:rPr lang="en-US" sz="1100" dirty="0" smtClean="0"/>
              <a:t>Positron Emission Tomography (PET) is a major diagnostic imaging modality used predominantly in determining the presence and severity of cancers, neurological conditions, and cardiovascular disease. It is currently the most effective way to check for cancer recurrences, and it offers significant advantages over other forms of imaging such as CT or MRI scans in detecting disease in many patients. In 2005, an estimated 1,129,900 clinical PET patient studies were performed at 1,725 sites around the country. If you're interested in learning how a PET scan can benefit you and need additional information, talk with your local health care provider or referring physician. At the end of this page are links to other sites with PET information too.</a:t>
            </a:r>
          </a:p>
          <a:p>
            <a:r>
              <a:rPr lang="en-US" sz="1100" dirty="0" smtClean="0"/>
              <a:t>PET images demonstrate the chemistry of organs and other tissues such as tumors. A radiopharmaceutical, such as FDG (</a:t>
            </a:r>
            <a:r>
              <a:rPr lang="en-US" sz="1100" dirty="0" err="1" smtClean="0"/>
              <a:t>fluorodeoxyglucose</a:t>
            </a:r>
            <a:r>
              <a:rPr lang="en-US" sz="1100" dirty="0" smtClean="0"/>
              <a:t>), which includes both sugar (glucose) and a radionuclide (a radioactive element) that gives off signals, is injected into the patient, and its emissions are measured by a PET scanner. </a:t>
            </a:r>
          </a:p>
          <a:p>
            <a:r>
              <a:rPr lang="en-US" sz="1100" dirty="0" smtClean="0"/>
              <a:t>A PET scanner consists of an array of detectors that surround the patient. Using the gamma ray signals given off by the injected radionuclide, PET measures the amount of metabolic activity at a site in the body and a computer reassembles the signals into images. Cancer cells have higher metabolic rates than normal cells, so they show up as denser areas on a PET scan. PET is useful in diagnosing certain cardiovascular and neurological diseases because it highlights areas with increased, diminished or no metabolic activity, thereby pinpointing problems. </a:t>
            </a:r>
          </a:p>
          <a:p>
            <a:r>
              <a:rPr lang="en-US" sz="1100" b="1" dirty="0" smtClean="0"/>
              <a:t>Cancer and PET</a:t>
            </a:r>
            <a:endParaRPr lang="en-US" sz="1100" dirty="0" smtClean="0"/>
          </a:p>
          <a:p>
            <a:r>
              <a:rPr lang="en-US" sz="1100" dirty="0" smtClean="0"/>
              <a:t>PET is considered particularly effective in identifying whether cancer is present or not, if it has spread, if it is responding to treatment, and if a person is cancer free after treatment. Cancers for which PET is considered particularly effective include lung, head and neck, colorectal, esophageal, lymphoma, melanoma, breast, thyroid, cervical, pancreatic, and brain as well as other less-frequently occurring cancers. </a:t>
            </a:r>
          </a:p>
          <a:p>
            <a:r>
              <a:rPr lang="en-US" sz="1100" b="1" dirty="0" smtClean="0"/>
              <a:t>Early Detection:</a:t>
            </a:r>
            <a:r>
              <a:rPr lang="en-US" sz="1100" dirty="0" smtClean="0"/>
              <a:t> Because PET images biochemical activity, it can accurately characterize a tumor as benign or malignant, thereby avoiding surgical biopsy when the PET scan is negative. Conversely, because a PET scan images the entire body, confirmation of distant metastasis can alter treatment plans in certain cases from surgical intervention to chemotherapy. </a:t>
            </a:r>
          </a:p>
          <a:p>
            <a:r>
              <a:rPr lang="en-US" sz="1100" b="1" dirty="0" smtClean="0"/>
              <a:t>Staging of Cancer: </a:t>
            </a:r>
            <a:r>
              <a:rPr lang="en-US" sz="1100" dirty="0" smtClean="0"/>
              <a:t>PET is extremely sensitive in determining the full extent of disease, especially in lymphoma, malignant melanoma, breast, lung, colon and cervical cancers. Confirmation of metastatic disease allows the physician and patient to more accurately decide how to proceed with the patient's management. </a:t>
            </a:r>
          </a:p>
          <a:p>
            <a:r>
              <a:rPr lang="en-US" sz="1100" b="1" dirty="0" smtClean="0"/>
              <a:t>Checking for recurrences: </a:t>
            </a:r>
            <a:r>
              <a:rPr lang="en-US" sz="1100" dirty="0" smtClean="0"/>
              <a:t>PET is currently considered to be the most accurate diagnostic procedure to differentiate tumor recurrences from radiation necrosis or post-surgical changes. Such an approach allows for the development of a more rational treatment plan for the patient. </a:t>
            </a:r>
          </a:p>
          <a:p>
            <a:r>
              <a:rPr lang="en-US" sz="1100" b="1" dirty="0" smtClean="0"/>
              <a:t>Assessing the Effectiveness of Chemotherapy: </a:t>
            </a:r>
            <a:r>
              <a:rPr lang="en-US" sz="1100" dirty="0" smtClean="0"/>
              <a:t>The level of tumor metabolism is compared on PET scans taken before and after a chemotherapy cycle. A successful response seen on a PET scan frequently precedes alterations in anatomy and would therefore be an earlier indicator of tumor response than that seen with other diagnostic modalities. </a:t>
            </a:r>
            <a:endParaRPr lang="en-US" sz="1100" dirty="0"/>
          </a:p>
        </p:txBody>
      </p:sp>
      <p:sp>
        <p:nvSpPr>
          <p:cNvPr id="4" name="TextBox 3"/>
          <p:cNvSpPr txBox="1"/>
          <p:nvPr/>
        </p:nvSpPr>
        <p:spPr>
          <a:xfrm>
            <a:off x="6096000" y="6627168"/>
            <a:ext cx="4572000" cy="230832"/>
          </a:xfrm>
          <a:prstGeom prst="rect">
            <a:avLst/>
          </a:prstGeom>
          <a:noFill/>
        </p:spPr>
        <p:txBody>
          <a:bodyPr wrap="square" rtlCol="0">
            <a:spAutoFit/>
          </a:bodyPr>
          <a:lstStyle/>
          <a:p>
            <a:r>
              <a:rPr lang="en-US" sz="900" dirty="0" smtClean="0"/>
              <a:t>From http://interactive.snm.org/index.cfm?PageID=972</a:t>
            </a: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6248400"/>
            <a:ext cx="8229600" cy="609600"/>
          </a:xfrm>
        </p:spPr>
        <p:txBody>
          <a:bodyPr/>
          <a:lstStyle/>
          <a:p>
            <a:r>
              <a:rPr lang="en-US" sz="1600" smtClean="0"/>
              <a:t>http://www.cancer.gov/cancertopics/factsheet/Therapy/radiation</a:t>
            </a:r>
          </a:p>
        </p:txBody>
      </p:sp>
      <p:sp>
        <p:nvSpPr>
          <p:cNvPr id="35843" name="Content Placeholder 2"/>
          <p:cNvSpPr>
            <a:spLocks noGrp="1"/>
          </p:cNvSpPr>
          <p:nvPr>
            <p:ph idx="1"/>
          </p:nvPr>
        </p:nvSpPr>
        <p:spPr>
          <a:xfrm>
            <a:off x="533400" y="457200"/>
            <a:ext cx="8229600" cy="5105400"/>
          </a:xfrm>
        </p:spPr>
        <p:txBody>
          <a:bodyPr/>
          <a:lstStyle/>
          <a:p>
            <a:r>
              <a:rPr lang="en-US" b="1" dirty="0" smtClean="0"/>
              <a:t>What is radiation therapy? </a:t>
            </a:r>
            <a:endParaRPr lang="en-US" dirty="0" smtClean="0"/>
          </a:p>
          <a:p>
            <a:r>
              <a:rPr lang="en-US" sz="1800" dirty="0" smtClean="0"/>
              <a:t>Radiation therapy (also called </a:t>
            </a:r>
            <a:r>
              <a:rPr lang="en-US" sz="1800" dirty="0" smtClean="0">
                <a:hlinkClick r:id="rId2" tooltip="Click to see definition."/>
              </a:rPr>
              <a:t>radiotherapy</a:t>
            </a:r>
            <a:r>
              <a:rPr lang="en-US" sz="1800" dirty="0" smtClean="0"/>
              <a:t>, </a:t>
            </a:r>
            <a:r>
              <a:rPr lang="en-US" sz="1800" dirty="0" smtClean="0">
                <a:hlinkClick r:id="rId3" tooltip="Click to see definition."/>
              </a:rPr>
              <a:t>x-ray therapy</a:t>
            </a:r>
            <a:r>
              <a:rPr lang="en-US" sz="1800" dirty="0" smtClean="0"/>
              <a:t>, or </a:t>
            </a:r>
            <a:r>
              <a:rPr lang="en-US" sz="1800" dirty="0" smtClean="0">
                <a:hlinkClick r:id="rId4" tooltip="Click to see definition."/>
              </a:rPr>
              <a:t>irradiation</a:t>
            </a:r>
            <a:r>
              <a:rPr lang="en-US" sz="1800" dirty="0" smtClean="0"/>
              <a:t>) is the use of a certain type of energy (called ionizing radiation) to kill cancer cells and shrink tumors. Radiation therapy injures or destroys cells in the area being treated (the “target tissue”) by damaging their </a:t>
            </a:r>
            <a:r>
              <a:rPr lang="en-US" sz="1800" dirty="0" smtClean="0">
                <a:hlinkClick r:id="rId5" tooltip="Click to see definition."/>
              </a:rPr>
              <a:t>genetic</a:t>
            </a:r>
            <a:r>
              <a:rPr lang="en-US" sz="1800" dirty="0" smtClean="0"/>
              <a:t> material, making it impossible for these cells to continue to grow and divide. Although radiation damages both cancer cells and normal cells, most normal cells can recover from the effects of radiation and function properly. The goal of radiation therapy is to damage as many cancer cells as possible, while limiting harm to nearby healthy tissue.</a:t>
            </a:r>
          </a:p>
          <a:p>
            <a:r>
              <a:rPr lang="en-US" sz="1800" dirty="0" smtClean="0"/>
              <a:t>There are different types of radiation and different ways to deliver the radiation. For example, certain types of radiation can penetrate more deeply into the body than can others. In addition, some types of radiation can be very finely controlled to treat only a small area (an inch of tissue, for example) without damaging nearby tissues and </a:t>
            </a:r>
            <a:r>
              <a:rPr lang="en-US" sz="1800" dirty="0" smtClean="0">
                <a:hlinkClick r:id="rId6" tooltip="Click to see definition."/>
              </a:rPr>
              <a:t>organs</a:t>
            </a:r>
            <a:r>
              <a:rPr lang="en-US" sz="1800" dirty="0" smtClean="0"/>
              <a:t>. Other types of radiation are better for treating larger areas.</a:t>
            </a:r>
          </a:p>
          <a:p>
            <a:endParaRPr lang="en-US" sz="1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Other Applications</a:t>
            </a:r>
            <a:endParaRPr lang="en-US" dirty="0" smtClean="0"/>
          </a:p>
        </p:txBody>
      </p:sp>
      <p:sp>
        <p:nvSpPr>
          <p:cNvPr id="3" name="Content Placeholder 2"/>
          <p:cNvSpPr>
            <a:spLocks noGrp="1"/>
          </p:cNvSpPr>
          <p:nvPr>
            <p:ph idx="1"/>
          </p:nvPr>
        </p:nvSpPr>
        <p:spPr/>
        <p:txBody>
          <a:bodyPr/>
          <a:lstStyle/>
          <a:p>
            <a:pPr marL="609600" indent="-609600" eaLnBrk="1" hangingPunct="1">
              <a:lnSpc>
                <a:spcPct val="90000"/>
              </a:lnSpc>
              <a:defRPr/>
            </a:pPr>
            <a:r>
              <a:rPr lang="en-US" sz="2800" dirty="0" smtClean="0"/>
              <a:t>Agriculture</a:t>
            </a:r>
          </a:p>
          <a:p>
            <a:pPr marL="990600" lvl="1" indent="-533400" eaLnBrk="1" hangingPunct="1">
              <a:lnSpc>
                <a:spcPct val="90000"/>
              </a:lnSpc>
              <a:defRPr/>
            </a:pPr>
            <a:r>
              <a:rPr lang="en-US" sz="2400" dirty="0" smtClean="0"/>
              <a:t>Irradiate food</a:t>
            </a:r>
          </a:p>
          <a:p>
            <a:pPr marL="990600" lvl="1" indent="-533400" eaLnBrk="1" hangingPunct="1">
              <a:lnSpc>
                <a:spcPct val="90000"/>
              </a:lnSpc>
              <a:defRPr/>
            </a:pPr>
            <a:r>
              <a:rPr lang="en-US" sz="2400" dirty="0" smtClean="0"/>
              <a:t>Pesticide</a:t>
            </a:r>
          </a:p>
          <a:p>
            <a:pPr marL="609600" indent="-609600" eaLnBrk="1" hangingPunct="1">
              <a:lnSpc>
                <a:spcPct val="90000"/>
              </a:lnSpc>
              <a:defRPr/>
            </a:pPr>
            <a:r>
              <a:rPr lang="en-US" sz="2800" dirty="0" smtClean="0"/>
              <a:t>Energy </a:t>
            </a:r>
          </a:p>
          <a:p>
            <a:pPr marL="990600" lvl="1" indent="-533400" eaLnBrk="1" hangingPunct="1">
              <a:lnSpc>
                <a:spcPct val="90000"/>
              </a:lnSpc>
              <a:defRPr/>
            </a:pPr>
            <a:r>
              <a:rPr lang="en-US" sz="2400" dirty="0" smtClean="0"/>
              <a:t>Fission</a:t>
            </a:r>
          </a:p>
          <a:p>
            <a:pPr marL="990600" lvl="1" indent="-533400" eaLnBrk="1" hangingPunct="1">
              <a:lnSpc>
                <a:spcPct val="90000"/>
              </a:lnSpc>
              <a:defRPr/>
            </a:pPr>
            <a:r>
              <a:rPr lang="en-US" sz="2400" dirty="0" smtClean="0"/>
              <a:t>Fusion</a:t>
            </a:r>
            <a:endParaRPr lang="en-US" sz="2400" dirty="0" smtClean="0"/>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Irradiation of food</a:t>
            </a:r>
          </a:p>
        </p:txBody>
      </p:sp>
      <p:sp>
        <p:nvSpPr>
          <p:cNvPr id="38915" name="Content Placeholder 2"/>
          <p:cNvSpPr>
            <a:spLocks noGrp="1"/>
          </p:cNvSpPr>
          <p:nvPr>
            <p:ph idx="1"/>
          </p:nvPr>
        </p:nvSpPr>
        <p:spPr>
          <a:xfrm>
            <a:off x="381000" y="6599238"/>
            <a:ext cx="8229600" cy="258762"/>
          </a:xfrm>
        </p:spPr>
        <p:txBody>
          <a:bodyPr/>
          <a:lstStyle/>
          <a:p>
            <a:pPr>
              <a:buFontTx/>
              <a:buNone/>
            </a:pPr>
            <a:r>
              <a:rPr lang="en-US" sz="1600" smtClean="0"/>
              <a:t>http://www.fsis.usda.gov/Fact_Sheets/Irradiation_and_Food_Safety/index.asp</a:t>
            </a:r>
          </a:p>
        </p:txBody>
      </p:sp>
      <p:sp>
        <p:nvSpPr>
          <p:cNvPr id="38916" name="TextBox 3"/>
          <p:cNvSpPr txBox="1">
            <a:spLocks noChangeArrowheads="1"/>
          </p:cNvSpPr>
          <p:nvPr/>
        </p:nvSpPr>
        <p:spPr bwMode="auto">
          <a:xfrm>
            <a:off x="3200400" y="1524000"/>
            <a:ext cx="2438400" cy="4524375"/>
          </a:xfrm>
          <a:prstGeom prst="rect">
            <a:avLst/>
          </a:prstGeom>
          <a:noFill/>
          <a:ln w="9525">
            <a:noFill/>
            <a:miter lim="800000"/>
            <a:headEnd/>
            <a:tailEnd/>
          </a:ln>
        </p:spPr>
        <p:txBody>
          <a:bodyPr>
            <a:spAutoFit/>
          </a:bodyPr>
          <a:lstStyle/>
          <a:p>
            <a:r>
              <a:rPr lang="en-US" b="1"/>
              <a:t>What is food irradiation?</a:t>
            </a:r>
            <a:r>
              <a:rPr lang="en-US"/>
              <a:t/>
            </a:r>
            <a:br>
              <a:rPr lang="en-US"/>
            </a:br>
            <a:r>
              <a:rPr lang="en-US" sz="1400"/>
              <a:t>Food irradiation is a process in which approved foods are exposed to radiant energy, including gamma rays, electron beams, and x-rays. In 1963, the Food and Drug Administration (FDA) found the irradiation of food to be safe. Irradiation of meat and poultry is done in a government-approved irradiation facility. Irradiation is not a substitute for good sanitation and process control in meat and poultry plants. It is an added layer of safety. </a:t>
            </a:r>
            <a:br>
              <a:rPr lang="en-US" sz="1400"/>
            </a:br>
            <a:endParaRPr lang="en-US" sz="1400"/>
          </a:p>
        </p:txBody>
      </p:sp>
      <p:sp>
        <p:nvSpPr>
          <p:cNvPr id="38917" name="TextBox 4"/>
          <p:cNvSpPr txBox="1">
            <a:spLocks noChangeArrowheads="1"/>
          </p:cNvSpPr>
          <p:nvPr/>
        </p:nvSpPr>
        <p:spPr bwMode="auto">
          <a:xfrm>
            <a:off x="6629400" y="4267200"/>
            <a:ext cx="2133600" cy="2386013"/>
          </a:xfrm>
          <a:prstGeom prst="rect">
            <a:avLst/>
          </a:prstGeom>
          <a:noFill/>
          <a:ln w="9525">
            <a:noFill/>
            <a:miter lim="800000"/>
            <a:headEnd/>
            <a:tailEnd/>
          </a:ln>
        </p:spPr>
        <p:txBody>
          <a:bodyPr>
            <a:spAutoFit/>
          </a:bodyPr>
          <a:lstStyle/>
          <a:p>
            <a:r>
              <a:rPr lang="en-US" b="1"/>
              <a:t>Are irradiated foods safe to eat?</a:t>
            </a:r>
            <a:r>
              <a:rPr lang="en-US"/>
              <a:t/>
            </a:r>
            <a:br>
              <a:rPr lang="en-US"/>
            </a:br>
            <a:r>
              <a:rPr lang="en-US" sz="1100"/>
              <a:t>Yes. Just as pasteurization makes milk safer, irradiation makes meat and poultry safer by reducing the numbers of harmful bacteria and parasites. Irradiation is an important food safety tool in fighting foodborne illness</a:t>
            </a:r>
            <a:r>
              <a:rPr lang="en-US"/>
              <a:t>. </a:t>
            </a:r>
          </a:p>
        </p:txBody>
      </p:sp>
      <p:sp>
        <p:nvSpPr>
          <p:cNvPr id="38918" name="TextBox 5"/>
          <p:cNvSpPr txBox="1">
            <a:spLocks noChangeArrowheads="1"/>
          </p:cNvSpPr>
          <p:nvPr/>
        </p:nvSpPr>
        <p:spPr bwMode="auto">
          <a:xfrm>
            <a:off x="6629400" y="1295400"/>
            <a:ext cx="2133600" cy="3292475"/>
          </a:xfrm>
          <a:prstGeom prst="rect">
            <a:avLst/>
          </a:prstGeom>
          <a:noFill/>
          <a:ln w="9525">
            <a:noFill/>
            <a:miter lim="800000"/>
            <a:headEnd/>
            <a:tailEnd/>
          </a:ln>
        </p:spPr>
        <p:txBody>
          <a:bodyPr>
            <a:spAutoFit/>
          </a:bodyPr>
          <a:lstStyle/>
          <a:p>
            <a:r>
              <a:rPr lang="en-US" b="1"/>
              <a:t>What foods are irradiated?</a:t>
            </a:r>
            <a:r>
              <a:rPr lang="en-US"/>
              <a:t/>
            </a:r>
            <a:br>
              <a:rPr lang="en-US"/>
            </a:br>
            <a:r>
              <a:rPr lang="en-US" sz="1100"/>
              <a:t>Fresh meat and poultry including whole or cut up birds, skinless poultry, pork chops, roasts, stew meat, liver, hamburgers, ground meat, and ground poultry are approved for irradiation. </a:t>
            </a:r>
            <a:br>
              <a:rPr lang="en-US" sz="1100"/>
            </a:br>
            <a:r>
              <a:rPr lang="en-US" sz="1100"/>
              <a:t/>
            </a:r>
            <a:br>
              <a:rPr lang="en-US" sz="1100"/>
            </a:br>
            <a:r>
              <a:rPr lang="en-US" sz="1100"/>
              <a:t>U.S. food regulations also allow the irradiation of wheat and wheat powder, white potatoes, many spices, dry vegetable seasonings, fresh shell eggs, and fresh produce. </a:t>
            </a:r>
            <a:r>
              <a:rPr lang="en-US"/>
              <a:t/>
            </a:r>
            <a:br>
              <a:rPr lang="en-US"/>
            </a:br>
            <a:endParaRPr lang="en-US"/>
          </a:p>
        </p:txBody>
      </p:sp>
      <p:sp>
        <p:nvSpPr>
          <p:cNvPr id="38919" name="TextBox 6"/>
          <p:cNvSpPr txBox="1">
            <a:spLocks noChangeArrowheads="1"/>
          </p:cNvSpPr>
          <p:nvPr/>
        </p:nvSpPr>
        <p:spPr bwMode="auto">
          <a:xfrm>
            <a:off x="304800" y="1066800"/>
            <a:ext cx="2209800" cy="3340100"/>
          </a:xfrm>
          <a:prstGeom prst="rect">
            <a:avLst/>
          </a:prstGeom>
          <a:noFill/>
          <a:ln w="9525">
            <a:noFill/>
            <a:miter lim="800000"/>
            <a:headEnd/>
            <a:tailEnd/>
          </a:ln>
        </p:spPr>
        <p:txBody>
          <a:bodyPr>
            <a:spAutoFit/>
          </a:bodyPr>
          <a:lstStyle/>
          <a:p>
            <a:r>
              <a:rPr lang="en-US" b="1"/>
              <a:t>How will I know if meat and poultry products are irradiated?</a:t>
            </a:r>
            <a:r>
              <a:rPr lang="en-US"/>
              <a:t/>
            </a:r>
            <a:br>
              <a:rPr lang="en-US"/>
            </a:br>
            <a:r>
              <a:rPr lang="en-US" sz="1100"/>
              <a:t>The international symbol for irradiation, the radura, must be on packages if the entire product was irradiated, as well as the phrase, "treated by irradiation" (or "with irradiation"). The radura, pictured here, can be any color. This required labeling gives consumers the option to choose between irradiated and non-irradiated meat and poultry. </a:t>
            </a:r>
            <a:r>
              <a:rPr lang="en-US"/>
              <a:t/>
            </a:r>
            <a:br>
              <a:rPr lang="en-US"/>
            </a:br>
            <a:endParaRPr lang="en-US"/>
          </a:p>
        </p:txBody>
      </p:sp>
      <p:pic>
        <p:nvPicPr>
          <p:cNvPr id="38920" name="Picture 2" descr="Radura symbol (stylized flower inside broken circle)"/>
          <p:cNvPicPr>
            <a:picLocks noChangeAspect="1" noChangeArrowheads="1"/>
          </p:cNvPicPr>
          <p:nvPr/>
        </p:nvPicPr>
        <p:blipFill>
          <a:blip r:embed="rId2" cstate="print"/>
          <a:srcRect/>
          <a:stretch>
            <a:fillRect/>
          </a:stretch>
        </p:blipFill>
        <p:spPr bwMode="auto">
          <a:xfrm>
            <a:off x="457200" y="4495800"/>
            <a:ext cx="1741488" cy="1524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g18_07"/>
          <p:cNvPicPr>
            <a:picLocks noChangeAspect="1" noChangeArrowheads="1"/>
          </p:cNvPicPr>
          <p:nvPr/>
        </p:nvPicPr>
        <p:blipFill>
          <a:blip r:embed="rId2" cstate="print"/>
          <a:srcRect/>
          <a:stretch>
            <a:fillRect/>
          </a:stretch>
        </p:blipFill>
        <p:spPr bwMode="auto">
          <a:xfrm>
            <a:off x="228600" y="1403350"/>
            <a:ext cx="8763000" cy="48069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G17_10"/>
          <p:cNvPicPr>
            <a:picLocks noChangeAspect="1" noChangeArrowheads="1"/>
          </p:cNvPicPr>
          <p:nvPr/>
        </p:nvPicPr>
        <p:blipFill>
          <a:blip r:embed="rId2" cstate="print"/>
          <a:srcRect/>
          <a:stretch>
            <a:fillRect/>
          </a:stretch>
        </p:blipFill>
        <p:spPr bwMode="auto">
          <a:xfrm>
            <a:off x="0" y="152400"/>
            <a:ext cx="8940800" cy="6705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fg18_09-02UN"/>
          <p:cNvPicPr>
            <a:picLocks noChangeAspect="1" noChangeArrowheads="1"/>
          </p:cNvPicPr>
          <p:nvPr/>
        </p:nvPicPr>
        <p:blipFill>
          <a:blip r:embed="rId2" cstate="print"/>
          <a:srcRect/>
          <a:stretch>
            <a:fillRect/>
          </a:stretch>
        </p:blipFill>
        <p:spPr bwMode="auto">
          <a:xfrm>
            <a:off x="2667000" y="190500"/>
            <a:ext cx="3757613" cy="66675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www.sce.com/NR/rdonlyres/A050B788-F86C-448A-9A66-8FABD9F302B4/0/NuclearEnergy_process.jpg"/>
          <p:cNvPicPr>
            <a:picLocks noChangeAspect="1" noChangeArrowheads="1"/>
          </p:cNvPicPr>
          <p:nvPr/>
        </p:nvPicPr>
        <p:blipFill>
          <a:blip r:embed="rId2" cstate="print"/>
          <a:srcRect/>
          <a:stretch>
            <a:fillRect/>
          </a:stretch>
        </p:blipFill>
        <p:spPr bwMode="auto">
          <a:xfrm>
            <a:off x="914400" y="228600"/>
            <a:ext cx="6781800" cy="6629400"/>
          </a:xfrm>
          <a:prstGeom prst="rect">
            <a:avLst/>
          </a:prstGeom>
          <a:noFill/>
          <a:ln w="9525">
            <a:noFill/>
            <a:miter lim="800000"/>
            <a:headEnd/>
            <a:tailEnd/>
          </a:ln>
        </p:spPr>
      </p:pic>
      <p:sp>
        <p:nvSpPr>
          <p:cNvPr id="28675" name="TextBox 3"/>
          <p:cNvSpPr txBox="1">
            <a:spLocks noChangeArrowheads="1"/>
          </p:cNvSpPr>
          <p:nvPr/>
        </p:nvSpPr>
        <p:spPr bwMode="auto">
          <a:xfrm>
            <a:off x="6629400" y="6149975"/>
            <a:ext cx="2514600" cy="708025"/>
          </a:xfrm>
          <a:prstGeom prst="rect">
            <a:avLst/>
          </a:prstGeom>
          <a:noFill/>
          <a:ln w="9525">
            <a:noFill/>
            <a:miter lim="800000"/>
            <a:headEnd/>
            <a:tailEnd/>
          </a:ln>
        </p:spPr>
        <p:txBody>
          <a:bodyPr>
            <a:spAutoFit/>
          </a:bodyPr>
          <a:lstStyle/>
          <a:p>
            <a:r>
              <a:rPr lang="en-US" sz="1000"/>
              <a:t>http://www.sce.com/NR/rdonlyres/A050B788-F86C-448A-9A66-8FABD9F302B4/0/NuclearEnergy_process.jpg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6142038"/>
            <a:ext cx="6781800" cy="715962"/>
          </a:xfrm>
        </p:spPr>
        <p:txBody>
          <a:bodyPr/>
          <a:lstStyle/>
          <a:p>
            <a:r>
              <a:rPr lang="en-US" sz="1800" dirty="0" smtClean="0"/>
              <a:t>http://fusion.gat.com/global/Basics</a:t>
            </a:r>
          </a:p>
        </p:txBody>
      </p:sp>
      <p:sp>
        <p:nvSpPr>
          <p:cNvPr id="24579" name="Content Placeholder 2"/>
          <p:cNvSpPr>
            <a:spLocks noGrp="1"/>
          </p:cNvSpPr>
          <p:nvPr>
            <p:ph idx="1"/>
          </p:nvPr>
        </p:nvSpPr>
        <p:spPr>
          <a:xfrm>
            <a:off x="457200" y="304800"/>
            <a:ext cx="8229600" cy="4525963"/>
          </a:xfrm>
        </p:spPr>
        <p:txBody>
          <a:bodyPr/>
          <a:lstStyle/>
          <a:p>
            <a:r>
              <a:rPr lang="en-US" b="1" dirty="0" smtClean="0"/>
              <a:t>What is fusion? </a:t>
            </a:r>
          </a:p>
          <a:p>
            <a:r>
              <a:rPr lang="en-US" i="1" dirty="0" smtClean="0"/>
              <a:t>Fusion is the process that powers the sun and the stars. It is the reaction in which two atoms of hydrogen combine together, or fuse, to form an atom of helium. In the process, some of the mass of the hydrogen is converted to energy. Fusion has the potential to be an inexhaustible source of energy.</a:t>
            </a:r>
            <a:r>
              <a:rPr lang="en-US" dirty="0" smtClean="0"/>
              <a:t> </a:t>
            </a:r>
          </a:p>
        </p:txBody>
      </p:sp>
      <p:pic>
        <p:nvPicPr>
          <p:cNvPr id="24580" name="Picture 2" descr="Image:D3dtokamak.gif">
            <a:hlinkClick r:id="rId2"/>
          </p:cNvPr>
          <p:cNvPicPr>
            <a:picLocks noChangeAspect="1" noChangeArrowheads="1"/>
          </p:cNvPicPr>
          <p:nvPr/>
        </p:nvPicPr>
        <p:blipFill>
          <a:blip r:embed="rId3" cstate="print"/>
          <a:srcRect/>
          <a:stretch>
            <a:fillRect/>
          </a:stretch>
        </p:blipFill>
        <p:spPr bwMode="auto">
          <a:xfrm>
            <a:off x="304800" y="4905375"/>
            <a:ext cx="1905000" cy="19526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G17_08-01l"/>
          <p:cNvPicPr>
            <a:picLocks noChangeAspect="1" noChangeArrowheads="1"/>
          </p:cNvPicPr>
          <p:nvPr/>
        </p:nvPicPr>
        <p:blipFill>
          <a:blip r:embed="rId2" cstate="print"/>
          <a:srcRect/>
          <a:stretch>
            <a:fillRect/>
          </a:stretch>
        </p:blipFill>
        <p:spPr bwMode="auto">
          <a:xfrm>
            <a:off x="304800" y="0"/>
            <a:ext cx="8077200" cy="69230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g18_01-01UN"/>
          <p:cNvPicPr>
            <a:picLocks noChangeAspect="1" noChangeArrowheads="1"/>
          </p:cNvPicPr>
          <p:nvPr/>
        </p:nvPicPr>
        <p:blipFill>
          <a:blip r:embed="rId2" cstate="print"/>
          <a:srcRect/>
          <a:stretch>
            <a:fillRect/>
          </a:stretch>
        </p:blipFill>
        <p:spPr bwMode="auto">
          <a:xfrm>
            <a:off x="762000" y="2133600"/>
            <a:ext cx="7877175" cy="3743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G17_04-02d1"/>
          <p:cNvPicPr>
            <a:picLocks noChangeAspect="1" noChangeArrowheads="1"/>
          </p:cNvPicPr>
          <p:nvPr/>
        </p:nvPicPr>
        <p:blipFill>
          <a:blip r:embed="rId2" cstate="print"/>
          <a:srcRect/>
          <a:stretch>
            <a:fillRect/>
          </a:stretch>
        </p:blipFill>
        <p:spPr bwMode="auto">
          <a:xfrm>
            <a:off x="0" y="1905000"/>
            <a:ext cx="9144000" cy="3898900"/>
          </a:xfrm>
          <a:prstGeom prst="rect">
            <a:avLst/>
          </a:prstGeom>
          <a:noFill/>
          <a:ln w="9525">
            <a:noFill/>
            <a:miter lim="800000"/>
            <a:headEnd/>
            <a:tailEnd/>
          </a:ln>
        </p:spPr>
      </p:pic>
      <p:sp>
        <p:nvSpPr>
          <p:cNvPr id="11267" name="Text Box 3"/>
          <p:cNvSpPr txBox="1">
            <a:spLocks noChangeArrowheads="1"/>
          </p:cNvSpPr>
          <p:nvPr/>
        </p:nvSpPr>
        <p:spPr bwMode="auto">
          <a:xfrm>
            <a:off x="228600" y="381000"/>
            <a:ext cx="8763000" cy="914400"/>
          </a:xfrm>
          <a:prstGeom prst="rect">
            <a:avLst/>
          </a:prstGeom>
          <a:noFill/>
          <a:ln w="9525">
            <a:noFill/>
            <a:miter lim="800000"/>
            <a:headEnd/>
            <a:tailEnd/>
          </a:ln>
        </p:spPr>
        <p:txBody>
          <a:bodyPr>
            <a:spAutoFit/>
          </a:bodyPr>
          <a:lstStyle/>
          <a:p>
            <a:pPr algn="ctr">
              <a:spcBef>
                <a:spcPct val="50000"/>
              </a:spcBef>
            </a:pPr>
            <a:r>
              <a:rPr lang="en-US" sz="5400"/>
              <a:t>Writing Nuclear Equations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18_T01"/>
          <p:cNvPicPr>
            <a:picLocks noChangeAspect="1" noChangeArrowheads="1"/>
          </p:cNvPicPr>
          <p:nvPr/>
        </p:nvPicPr>
        <p:blipFill>
          <a:blip r:embed="rId2" cstate="print"/>
          <a:srcRect/>
          <a:stretch>
            <a:fillRect/>
          </a:stretch>
        </p:blipFill>
        <p:spPr bwMode="auto">
          <a:xfrm>
            <a:off x="0" y="1104900"/>
            <a:ext cx="9144000" cy="39735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g18_01-02UN"/>
          <p:cNvPicPr>
            <a:picLocks noChangeAspect="1" noChangeArrowheads="1"/>
          </p:cNvPicPr>
          <p:nvPr/>
        </p:nvPicPr>
        <p:blipFill>
          <a:blip r:embed="rId2" cstate="print"/>
          <a:srcRect/>
          <a:stretch>
            <a:fillRect/>
          </a:stretch>
        </p:blipFill>
        <p:spPr bwMode="auto">
          <a:xfrm>
            <a:off x="1828800" y="0"/>
            <a:ext cx="5526088"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sz="4800" smtClean="0"/>
              <a:t>Types of radioactive decay</a:t>
            </a:r>
            <a:r>
              <a:rPr lang="en-US" sz="4000" smtClean="0"/>
              <a:t/>
            </a:r>
            <a:br>
              <a:rPr lang="en-US" sz="4000" smtClean="0"/>
            </a:br>
            <a:endParaRPr lang="en-US" sz="4000" smtClean="0"/>
          </a:p>
        </p:txBody>
      </p:sp>
      <p:sp>
        <p:nvSpPr>
          <p:cNvPr id="14339" name="Rectangle 3"/>
          <p:cNvSpPr>
            <a:spLocks noGrp="1" noChangeArrowheads="1"/>
          </p:cNvSpPr>
          <p:nvPr>
            <p:ph type="body" idx="1"/>
          </p:nvPr>
        </p:nvSpPr>
        <p:spPr>
          <a:xfrm>
            <a:off x="457200" y="685800"/>
            <a:ext cx="8229600" cy="2514600"/>
          </a:xfrm>
        </p:spPr>
        <p:txBody>
          <a:bodyPr/>
          <a:lstStyle/>
          <a:p>
            <a:pPr eaLnBrk="1" hangingPunct="1">
              <a:lnSpc>
                <a:spcPct val="80000"/>
              </a:lnSpc>
            </a:pPr>
            <a:r>
              <a:rPr lang="en-US" smtClean="0"/>
              <a:t>alpha particle emission  </a:t>
            </a:r>
          </a:p>
          <a:p>
            <a:pPr eaLnBrk="1" hangingPunct="1">
              <a:lnSpc>
                <a:spcPct val="80000"/>
              </a:lnSpc>
            </a:pPr>
            <a:r>
              <a:rPr lang="en-US" smtClean="0"/>
              <a:t>beta emission </a:t>
            </a:r>
          </a:p>
          <a:p>
            <a:pPr eaLnBrk="1" hangingPunct="1">
              <a:lnSpc>
                <a:spcPct val="80000"/>
              </a:lnSpc>
            </a:pPr>
            <a:r>
              <a:rPr lang="en-US" smtClean="0"/>
              <a:t>positron emission</a:t>
            </a:r>
          </a:p>
          <a:p>
            <a:pPr eaLnBrk="1" hangingPunct="1">
              <a:lnSpc>
                <a:spcPct val="80000"/>
              </a:lnSpc>
            </a:pPr>
            <a:r>
              <a:rPr lang="en-US" smtClean="0"/>
              <a:t>electron capture</a:t>
            </a:r>
          </a:p>
          <a:p>
            <a:pPr eaLnBrk="1" hangingPunct="1">
              <a:lnSpc>
                <a:spcPct val="80000"/>
              </a:lnSpc>
            </a:pPr>
            <a:r>
              <a:rPr lang="en-US" smtClean="0"/>
              <a:t>gamma emission</a:t>
            </a:r>
            <a:endParaRPr lang="en-US" sz="1800" smtClean="0"/>
          </a:p>
        </p:txBody>
      </p:sp>
      <p:pic>
        <p:nvPicPr>
          <p:cNvPr id="14340" name="Picture 4" descr="fg18_T02"/>
          <p:cNvPicPr>
            <a:picLocks noChangeAspect="1" noChangeArrowheads="1"/>
          </p:cNvPicPr>
          <p:nvPr/>
        </p:nvPicPr>
        <p:blipFill>
          <a:blip r:embed="rId2" cstate="print"/>
          <a:srcRect t="2716" b="5836"/>
          <a:stretch>
            <a:fillRect/>
          </a:stretch>
        </p:blipFill>
        <p:spPr bwMode="auto">
          <a:xfrm>
            <a:off x="0" y="3276600"/>
            <a:ext cx="9144000" cy="3581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Types of radioactive decay</a:t>
            </a:r>
            <a:br>
              <a:rPr lang="en-US" sz="4000" smtClean="0"/>
            </a:br>
            <a:endParaRPr lang="en-US" sz="4000" smtClean="0"/>
          </a:p>
        </p:txBody>
      </p:sp>
      <p:sp>
        <p:nvSpPr>
          <p:cNvPr id="15363" name="Rectangle 3"/>
          <p:cNvSpPr>
            <a:spLocks noGrp="1" noChangeArrowheads="1"/>
          </p:cNvSpPr>
          <p:nvPr>
            <p:ph type="body" sz="half" idx="1"/>
          </p:nvPr>
        </p:nvSpPr>
        <p:spPr>
          <a:xfrm>
            <a:off x="457200" y="1600200"/>
            <a:ext cx="4038600" cy="2133600"/>
          </a:xfrm>
        </p:spPr>
        <p:txBody>
          <a:bodyPr/>
          <a:lstStyle/>
          <a:p>
            <a:pPr eaLnBrk="1" hangingPunct="1">
              <a:lnSpc>
                <a:spcPct val="90000"/>
              </a:lnSpc>
            </a:pPr>
            <a:r>
              <a:rPr lang="en-US" sz="3600" smtClean="0"/>
              <a:t>alpha particle emission</a:t>
            </a:r>
          </a:p>
          <a:p>
            <a:pPr lvl="1" eaLnBrk="1" hangingPunct="1">
              <a:lnSpc>
                <a:spcPct val="90000"/>
              </a:lnSpc>
            </a:pPr>
            <a:r>
              <a:rPr lang="en-US" sz="3200" smtClean="0"/>
              <a:t>loss of a helium nucleus.</a:t>
            </a:r>
            <a:endParaRPr lang="en-US" sz="1800" smtClean="0"/>
          </a:p>
        </p:txBody>
      </p:sp>
      <p:pic>
        <p:nvPicPr>
          <p:cNvPr id="15364" name="Picture 5" descr="FG17_04-01un"/>
          <p:cNvPicPr>
            <a:picLocks noChangeAspect="1" noChangeArrowheads="1"/>
          </p:cNvPicPr>
          <p:nvPr/>
        </p:nvPicPr>
        <p:blipFill>
          <a:blip r:embed="rId2" cstate="print"/>
          <a:srcRect/>
          <a:stretch>
            <a:fillRect/>
          </a:stretch>
        </p:blipFill>
        <p:spPr bwMode="auto">
          <a:xfrm>
            <a:off x="5791200" y="990600"/>
            <a:ext cx="2024063" cy="2438400"/>
          </a:xfrm>
          <a:prstGeom prst="rect">
            <a:avLst/>
          </a:prstGeom>
          <a:noFill/>
          <a:ln w="9525">
            <a:noFill/>
            <a:miter lim="800000"/>
            <a:headEnd/>
            <a:tailEnd/>
          </a:ln>
        </p:spPr>
      </p:pic>
      <p:pic>
        <p:nvPicPr>
          <p:cNvPr id="15365" name="Picture 6" descr="FG17_04"/>
          <p:cNvPicPr>
            <a:picLocks noChangeAspect="1" noChangeArrowheads="1"/>
          </p:cNvPicPr>
          <p:nvPr/>
        </p:nvPicPr>
        <p:blipFill>
          <a:blip r:embed="rId3" cstate="print"/>
          <a:srcRect/>
          <a:stretch>
            <a:fillRect/>
          </a:stretch>
        </p:blipFill>
        <p:spPr bwMode="auto">
          <a:xfrm>
            <a:off x="1066800" y="3668713"/>
            <a:ext cx="7010400" cy="31892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1409</Words>
  <Application>Microsoft Office PowerPoint</Application>
  <PresentationFormat>On-screen Show (4:3)</PresentationFormat>
  <Paragraphs>127</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Equation</vt:lpstr>
      <vt:lpstr>Nuclear Chemistry</vt:lpstr>
      <vt:lpstr>Radioactive Decay</vt:lpstr>
      <vt:lpstr>Types of nuclear reactions</vt:lpstr>
      <vt:lpstr>Slide 4</vt:lpstr>
      <vt:lpstr>Slide 5</vt:lpstr>
      <vt:lpstr>Slide 6</vt:lpstr>
      <vt:lpstr>Slide 7</vt:lpstr>
      <vt:lpstr>Types of radioactive decay </vt:lpstr>
      <vt:lpstr>Types of radioactive decay </vt:lpstr>
      <vt:lpstr>Slide 10</vt:lpstr>
      <vt:lpstr>Slide 11</vt:lpstr>
      <vt:lpstr>Types of radioactive decay </vt:lpstr>
      <vt:lpstr>b particle emission</vt:lpstr>
      <vt:lpstr>Types of radioactive decay </vt:lpstr>
      <vt:lpstr>Types of radioactive decay </vt:lpstr>
      <vt:lpstr>Can we predict types of radioactive decay that will occur?</vt:lpstr>
      <vt:lpstr>Slide 17</vt:lpstr>
      <vt:lpstr>Slide 18</vt:lpstr>
      <vt:lpstr>Nuclear Bombardment Reactions</vt:lpstr>
      <vt:lpstr>Transmutation Reaction</vt:lpstr>
      <vt:lpstr>Energy of Nuclear Reactions</vt:lpstr>
      <vt:lpstr>Slide 22</vt:lpstr>
      <vt:lpstr>Slide 23</vt:lpstr>
      <vt:lpstr>Applications – Carbon Dating</vt:lpstr>
      <vt:lpstr>Applications – Carbon Dating</vt:lpstr>
      <vt:lpstr>Slide 26</vt:lpstr>
      <vt:lpstr>Applications – Chemical Analysis</vt:lpstr>
      <vt:lpstr>Applications - Medicine</vt:lpstr>
      <vt:lpstr>http://www.orau.org/PTP/collection/Miscellaneous/pacemaker.htm</vt:lpstr>
      <vt:lpstr>Slide 30</vt:lpstr>
      <vt:lpstr>http://www.cancer.gov/cancertopics/factsheet/Therapy/radiation</vt:lpstr>
      <vt:lpstr>Other Applications</vt:lpstr>
      <vt:lpstr>Irradiation of food</vt:lpstr>
      <vt:lpstr>Slide 34</vt:lpstr>
      <vt:lpstr>Slide 35</vt:lpstr>
      <vt:lpstr>Slide 36</vt:lpstr>
      <vt:lpstr>Slide 37</vt:lpstr>
      <vt:lpstr>http://fusion.gat.com/global/Basics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Chemistry</dc:title>
  <dc:creator>Cary R. Wiilard, Ph.D.</dc:creator>
  <cp:lastModifiedBy>Cary Willard</cp:lastModifiedBy>
  <cp:revision>19</cp:revision>
  <dcterms:created xsi:type="dcterms:W3CDTF">2005-11-29T05:22:15Z</dcterms:created>
  <dcterms:modified xsi:type="dcterms:W3CDTF">2013-01-10T03:44:34Z</dcterms:modified>
</cp:coreProperties>
</file>